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65" r:id="rId2"/>
    <p:sldId id="256" r:id="rId3"/>
    <p:sldId id="259" r:id="rId4"/>
    <p:sldId id="266" r:id="rId5"/>
    <p:sldId id="285" r:id="rId6"/>
    <p:sldId id="269" r:id="rId7"/>
    <p:sldId id="268" r:id="rId8"/>
    <p:sldId id="270" r:id="rId9"/>
    <p:sldId id="271" r:id="rId10"/>
    <p:sldId id="262" r:id="rId11"/>
    <p:sldId id="272" r:id="rId12"/>
    <p:sldId id="291" r:id="rId13"/>
    <p:sldId id="292" r:id="rId14"/>
    <p:sldId id="286" r:id="rId15"/>
    <p:sldId id="287" r:id="rId16"/>
    <p:sldId id="293" r:id="rId17"/>
    <p:sldId id="294" r:id="rId18"/>
    <p:sldId id="295" r:id="rId19"/>
    <p:sldId id="297" r:id="rId20"/>
    <p:sldId id="298" r:id="rId21"/>
    <p:sldId id="296" r:id="rId22"/>
    <p:sldId id="273" r:id="rId23"/>
    <p:sldId id="274" r:id="rId24"/>
    <p:sldId id="263" r:id="rId25"/>
    <p:sldId id="275" r:id="rId26"/>
    <p:sldId id="279" r:id="rId27"/>
    <p:sldId id="277" r:id="rId28"/>
    <p:sldId id="280" r:id="rId29"/>
    <p:sldId id="276" r:id="rId30"/>
    <p:sldId id="283" r:id="rId31"/>
    <p:sldId id="281" r:id="rId32"/>
    <p:sldId id="278" r:id="rId33"/>
    <p:sldId id="284" r:id="rId34"/>
    <p:sldId id="288" r:id="rId35"/>
    <p:sldId id="289" r:id="rId36"/>
    <p:sldId id="282" r:id="rId37"/>
    <p:sldId id="264" r:id="rId38"/>
    <p:sldId id="290"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31"/>
    <p:restoredTop sz="66667"/>
  </p:normalViewPr>
  <p:slideViewPr>
    <p:cSldViewPr snapToGrid="0" snapToObjects="1">
      <p:cViewPr>
        <p:scale>
          <a:sx n="70" d="100"/>
          <a:sy n="70" d="100"/>
        </p:scale>
        <p:origin x="10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9/21/19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14</a:t>
            </a:fld>
            <a:endParaRPr lang="en-US"/>
          </a:p>
        </p:txBody>
      </p:sp>
    </p:spTree>
    <p:extLst>
      <p:ext uri="{BB962C8B-B14F-4D97-AF65-F5344CB8AC3E}">
        <p14:creationId xmlns:p14="http://schemas.microsoft.com/office/powerpoint/2010/main" val="329416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15</a:t>
            </a:fld>
            <a:endParaRPr lang="en-US"/>
          </a:p>
        </p:txBody>
      </p:sp>
    </p:spTree>
    <p:extLst>
      <p:ext uri="{BB962C8B-B14F-4D97-AF65-F5344CB8AC3E}">
        <p14:creationId xmlns:p14="http://schemas.microsoft.com/office/powerpoint/2010/main" val="3547115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16</a:t>
            </a:fld>
            <a:endParaRPr lang="en-US"/>
          </a:p>
        </p:txBody>
      </p:sp>
    </p:spTree>
    <p:extLst>
      <p:ext uri="{BB962C8B-B14F-4D97-AF65-F5344CB8AC3E}">
        <p14:creationId xmlns:p14="http://schemas.microsoft.com/office/powerpoint/2010/main" val="254371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17</a:t>
            </a:fld>
            <a:endParaRPr lang="en-US"/>
          </a:p>
        </p:txBody>
      </p:sp>
    </p:spTree>
    <p:extLst>
      <p:ext uri="{BB962C8B-B14F-4D97-AF65-F5344CB8AC3E}">
        <p14:creationId xmlns:p14="http://schemas.microsoft.com/office/powerpoint/2010/main" val="1672424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18</a:t>
            </a:fld>
            <a:endParaRPr lang="en-US"/>
          </a:p>
        </p:txBody>
      </p:sp>
    </p:spTree>
    <p:extLst>
      <p:ext uri="{BB962C8B-B14F-4D97-AF65-F5344CB8AC3E}">
        <p14:creationId xmlns:p14="http://schemas.microsoft.com/office/powerpoint/2010/main" val="173907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148082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20</a:t>
            </a:fld>
            <a:endParaRPr lang="en-US"/>
          </a:p>
        </p:txBody>
      </p:sp>
    </p:spTree>
    <p:extLst>
      <p:ext uri="{BB962C8B-B14F-4D97-AF65-F5344CB8AC3E}">
        <p14:creationId xmlns:p14="http://schemas.microsoft.com/office/powerpoint/2010/main" val="3500000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2786472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29</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30</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32</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33</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34</a:t>
            </a:fld>
            <a:endParaRPr lang="en-US"/>
          </a:p>
        </p:txBody>
      </p:sp>
    </p:spTree>
    <p:extLst>
      <p:ext uri="{BB962C8B-B14F-4D97-AF65-F5344CB8AC3E}">
        <p14:creationId xmlns:p14="http://schemas.microsoft.com/office/powerpoint/2010/main" val="5132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35</a:t>
            </a:fld>
            <a:endParaRPr lang="en-US"/>
          </a:p>
        </p:txBody>
      </p:sp>
    </p:spTree>
    <p:extLst>
      <p:ext uri="{BB962C8B-B14F-4D97-AF65-F5344CB8AC3E}">
        <p14:creationId xmlns:p14="http://schemas.microsoft.com/office/powerpoint/2010/main" val="169614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38</a:t>
            </a:fld>
            <a:endParaRPr lang="en-US"/>
          </a:p>
        </p:txBody>
      </p:sp>
    </p:spTree>
    <p:extLst>
      <p:ext uri="{BB962C8B-B14F-4D97-AF65-F5344CB8AC3E}">
        <p14:creationId xmlns:p14="http://schemas.microsoft.com/office/powerpoint/2010/main" val="1865190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32326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13</a:t>
            </a:fld>
            <a:endParaRPr lang="en-US"/>
          </a:p>
        </p:txBody>
      </p:sp>
    </p:spTree>
    <p:extLst>
      <p:ext uri="{BB962C8B-B14F-4D97-AF65-F5344CB8AC3E}">
        <p14:creationId xmlns:p14="http://schemas.microsoft.com/office/powerpoint/2010/main" val="112878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45321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297042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7000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44541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C69F19A-D2C5-1D4B-AE92-172428B19BC5}"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3589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C69F19A-D2C5-1D4B-AE92-172428B19BC5}"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3918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C69F19A-D2C5-1D4B-AE92-172428B19BC5}" type="datetimeFigureOut">
              <a:rPr lang="en-US" smtClean="0"/>
              <a:t>9/21/19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54060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C69F19A-D2C5-1D4B-AE92-172428B19BC5}" type="datetimeFigureOut">
              <a:rPr lang="en-US" smtClean="0"/>
              <a:t>9/21/19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9854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9F19A-D2C5-1D4B-AE92-172428B19BC5}" type="datetimeFigureOut">
              <a:rPr lang="en-US" smtClean="0"/>
              <a:t>9/21/19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225204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C69F19A-D2C5-1D4B-AE92-172428B19BC5}"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545601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C69F19A-D2C5-1D4B-AE92-172428B19BC5}"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24935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9/21/19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945146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bit.ly/YouFixIt-Feedback" TargetMode="External"/><Relationship Id="rId3" Type="http://schemas.openxmlformats.org/officeDocument/2006/relationships/hyperlink" Target="mailto:joel@hammond-turner.org.uk" TargetMode="External"/><Relationship Id="rId7" Type="http://schemas.openxmlformats.org/officeDocument/2006/relationships/hyperlink" Target="https://bit.ly/YouFixIt-Deck"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bit.ly/YouFixIt-Repo" TargetMode="External"/><Relationship Id="rId5" Type="http://schemas.openxmlformats.org/officeDocument/2006/relationships/image" Target="../media/image3.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629841" y="1200150"/>
            <a:ext cx="2949178" cy="10287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3887391" y="1603773"/>
            <a:ext cx="4629150" cy="3649265"/>
          </a:xfrm>
        </p:spPr>
        <p:txBody>
          <a:bodyPr>
            <a:normAutofit fontScale="40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304326" y="2434510"/>
            <a:ext cx="1283500" cy="1785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649582" y="4612530"/>
            <a:ext cx="2949177" cy="646331"/>
          </a:xfrm>
          <a:prstGeom prst="rect">
            <a:avLst/>
          </a:prstGeom>
          <a:noFill/>
        </p:spPr>
        <p:txBody>
          <a:bodyPr wrap="square" rtlCol="0">
            <a:spAutoFit/>
          </a:bodyPr>
          <a:lstStyle/>
          <a:p>
            <a:r>
              <a:rPr lang="en-GB" sz="1200" dirty="0"/>
              <a:t>W: </a:t>
            </a:r>
            <a:r>
              <a:rPr lang="en-GB" sz="1200" dirty="0">
                <a:hlinkClick r:id="rId4"/>
              </a:rPr>
              <a:t>https://www.hammond-turner.org.uk</a:t>
            </a:r>
            <a:endParaRPr lang="en-GB" sz="1200" dirty="0"/>
          </a:p>
          <a:p>
            <a:r>
              <a:rPr lang="en-GB" sz="1200" dirty="0"/>
              <a:t>E:   </a:t>
            </a:r>
            <a:r>
              <a:rPr lang="en-GB" sz="1200" dirty="0">
                <a:hlinkClick r:id="rId5"/>
              </a:rPr>
              <a:t>joel@Hammond-turner.org.uk</a:t>
            </a:r>
            <a:endParaRPr lang="en-GB" sz="1200" dirty="0"/>
          </a:p>
          <a:p>
            <a:r>
              <a:rPr lang="en-GB" sz="1200" dirty="0"/>
              <a:t>T:   @</a:t>
            </a:r>
            <a:r>
              <a:rPr lang="en-GB" sz="1200" dirty="0" err="1"/>
              <a:t>Rammesses</a:t>
            </a:r>
            <a:endParaRPr lang="en-GB" sz="12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rmAutofit/>
          </a:bodyPr>
          <a:lstStyle/>
          <a:p>
            <a:r>
              <a:rPr lang="en-US" sz="5400" dirty="0">
                <a:latin typeface="Impact" panose="020B0806030902050204" pitchFamily="34" charset="0"/>
                <a:cs typeface="Ravie" panose="020F0502020204030204" pitchFamily="34" charset="0"/>
              </a:rPr>
              <a:t>When</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the World</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Falls</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Down</a:t>
            </a:r>
            <a:endParaRPr lang="en-US" sz="54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675161" y="1131094"/>
            <a:ext cx="4088096" cy="4536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Andrés Gerlotti</a:t>
            </a:r>
            <a:r>
              <a:rPr lang="en-GB" sz="1050" dirty="0"/>
              <a:t> </a:t>
            </a:r>
            <a:endParaRPr lang="en-US" sz="105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5827862" y="2091878"/>
            <a:ext cx="2687488" cy="2014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Mimi Thian</a:t>
            </a:r>
            <a:endParaRPr lang="en-US" sz="750" dirty="0"/>
          </a:p>
        </p:txBody>
      </p:sp>
      <p:sp>
        <p:nvSpPr>
          <p:cNvPr id="8" name="Rectangle 7">
            <a:extLst>
              <a:ext uri="{FF2B5EF4-FFF2-40B4-BE49-F238E27FC236}">
                <a16:creationId xmlns:a16="http://schemas.microsoft.com/office/drawing/2014/main" id="{6ADC341E-D308-0544-94B5-F39F957C6CFA}"/>
              </a:ext>
            </a:extLst>
          </p:cNvPr>
          <p:cNvSpPr/>
          <p:nvPr/>
        </p:nvSpPr>
        <p:spPr>
          <a:xfrm>
            <a:off x="1578106" y="2887340"/>
            <a:ext cx="2161747"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10" name="Picture 9">
            <a:extLst>
              <a:ext uri="{FF2B5EF4-FFF2-40B4-BE49-F238E27FC236}">
                <a16:creationId xmlns:a16="http://schemas.microsoft.com/office/drawing/2014/main" id="{5860FBAC-F32D-5C49-9BAD-3D5CD3FC30A0}"/>
              </a:ext>
            </a:extLst>
          </p:cNvPr>
          <p:cNvPicPr>
            <a:picLocks noChangeAspect="1"/>
          </p:cNvPicPr>
          <p:nvPr/>
        </p:nvPicPr>
        <p:blipFill>
          <a:blip r:embed="rId3"/>
          <a:stretch>
            <a:fillRect/>
          </a:stretch>
        </p:blipFill>
        <p:spPr>
          <a:xfrm>
            <a:off x="628650" y="1690689"/>
            <a:ext cx="7315308" cy="4617858"/>
          </a:xfrm>
          <a:prstGeom prst="rect">
            <a:avLst/>
          </a:prstGeom>
        </p:spPr>
      </p:pic>
    </p:spTree>
    <p:extLst>
      <p:ext uri="{BB962C8B-B14F-4D97-AF65-F5344CB8AC3E}">
        <p14:creationId xmlns:p14="http://schemas.microsoft.com/office/powerpoint/2010/main" val="2344148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10" name="Picture 9">
            <a:extLst>
              <a:ext uri="{FF2B5EF4-FFF2-40B4-BE49-F238E27FC236}">
                <a16:creationId xmlns:a16="http://schemas.microsoft.com/office/drawing/2014/main" id="{5860FBAC-F32D-5C49-9BAD-3D5CD3FC30A0}"/>
              </a:ext>
            </a:extLst>
          </p:cNvPr>
          <p:cNvPicPr>
            <a:picLocks noChangeAspect="1"/>
          </p:cNvPicPr>
          <p:nvPr/>
        </p:nvPicPr>
        <p:blipFill>
          <a:blip r:embed="rId3"/>
          <a:srcRect/>
          <a:stretch/>
        </p:blipFill>
        <p:spPr>
          <a:xfrm>
            <a:off x="628650" y="1690689"/>
            <a:ext cx="7315308" cy="1678923"/>
          </a:xfrm>
          <a:prstGeom prst="rect">
            <a:avLst/>
          </a:prstGeom>
        </p:spPr>
      </p:pic>
    </p:spTree>
    <p:extLst>
      <p:ext uri="{BB962C8B-B14F-4D97-AF65-F5344CB8AC3E}">
        <p14:creationId xmlns:p14="http://schemas.microsoft.com/office/powerpoint/2010/main" val="37749912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normAutofit lnSpcReduction="10000"/>
          </a:bodyPr>
          <a:lstStyle/>
          <a:p>
            <a:r>
              <a:rPr lang="en-US" dirty="0"/>
              <a:t>Logging, logging, logging…</a:t>
            </a:r>
          </a:p>
          <a:p>
            <a:pPr lvl="1"/>
            <a:r>
              <a:rPr lang="en-US" dirty="0"/>
              <a:t>More logging…</a:t>
            </a:r>
          </a:p>
          <a:p>
            <a:pPr lvl="1"/>
            <a:r>
              <a:rPr lang="en-US" dirty="0"/>
              <a:t>Bad logging can be worse than </a:t>
            </a:r>
            <a:br>
              <a:rPr lang="en-US" dirty="0"/>
            </a:br>
            <a:r>
              <a:rPr lang="en-US" dirty="0"/>
              <a:t>no logging</a:t>
            </a:r>
          </a:p>
          <a:p>
            <a:pPr lvl="1"/>
            <a:r>
              <a:rPr lang="en-US" dirty="0"/>
              <a:t>Correlation is everything</a:t>
            </a:r>
          </a:p>
          <a:p>
            <a:endParaRPr lang="en-US" dirty="0"/>
          </a:p>
          <a:p>
            <a:pPr fontAlgn="ctr"/>
            <a:r>
              <a:rPr lang="en-GB" dirty="0"/>
              <a:t>Keep *SOME* documentation </a:t>
            </a:r>
            <a:br>
              <a:rPr lang="en-GB" dirty="0"/>
            </a:br>
            <a:r>
              <a:rPr lang="en-GB" dirty="0"/>
              <a:t>on what 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5827862" y="2091878"/>
            <a:ext cx="2687488" cy="2014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Mimi Thian</a:t>
            </a:r>
            <a:endParaRPr lang="en-US" sz="750" dirty="0"/>
          </a:p>
        </p:txBody>
      </p:sp>
    </p:spTree>
    <p:extLst>
      <p:ext uri="{BB962C8B-B14F-4D97-AF65-F5344CB8AC3E}">
        <p14:creationId xmlns:p14="http://schemas.microsoft.com/office/powerpoint/2010/main" val="17747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5239941" y="2226469"/>
            <a:ext cx="3275410" cy="2183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Joey Banks</a:t>
            </a:r>
            <a:endParaRPr lang="en-US" sz="825" dirty="0"/>
          </a:p>
        </p:txBody>
      </p:sp>
      <p:sp>
        <p:nvSpPr>
          <p:cNvPr id="8" name="Rectangle 7">
            <a:extLst>
              <a:ext uri="{FF2B5EF4-FFF2-40B4-BE49-F238E27FC236}">
                <a16:creationId xmlns:a16="http://schemas.microsoft.com/office/drawing/2014/main" id="{CCB93CB1-9511-7545-8525-8849BB62A223}"/>
              </a:ext>
            </a:extLst>
          </p:cNvPr>
          <p:cNvSpPr/>
          <p:nvPr/>
        </p:nvSpPr>
        <p:spPr>
          <a:xfrm>
            <a:off x="1578106" y="2887340"/>
            <a:ext cx="2161747"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192227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D3F3A4A-B40D-3145-BFE9-7C254A68783C}"/>
              </a:ext>
            </a:extLst>
          </p:cNvPr>
          <p:cNvSpPr/>
          <p:nvPr/>
        </p:nvSpPr>
        <p:spPr>
          <a:xfrm>
            <a:off x="628650" y="1690689"/>
            <a:ext cx="6229350" cy="4401205"/>
          </a:xfrm>
          <a:prstGeom prst="rect">
            <a:avLst/>
          </a:prstGeom>
        </p:spPr>
        <p:txBody>
          <a:bodyPr wrap="square">
            <a:spAutoFit/>
          </a:bodyPr>
          <a:lstStyle/>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t>
            </a:r>
            <a:r>
              <a:rPr lang="en-GB" sz="500" dirty="0">
                <a:solidFill>
                  <a:srgbClr val="0000FF"/>
                </a:solidFill>
                <a:latin typeface="Menlo" panose="020B0609030804020204" pitchFamily="49" charset="0"/>
              </a:rPr>
              <a:t>81</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136</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57</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117</a:t>
            </a:r>
            <a:r>
              <a:rPr lang="en-GB" sz="500" dirty="0">
                <a:solidFill>
                  <a:srgbClr val="000000"/>
                </a:solidFill>
                <a:latin typeface="Menlo" panose="020B0609030804020204" pitchFamily="49" charset="0"/>
              </a:rPr>
              <a:t>(SSL), POST, u=</a:t>
            </a:r>
            <a:r>
              <a:rPr lang="en-GB" sz="500" dirty="0">
                <a:solidFill>
                  <a:srgbClr val="0000FF"/>
                </a:solidFill>
                <a:latin typeface="Menlo" panose="020B0609030804020204" pitchFamily="49" charset="0"/>
              </a:rPr>
              <a:t>2380</a:t>
            </a:r>
            <a:r>
              <a:rPr lang="en-GB" sz="500" dirty="0">
                <a:solidFill>
                  <a:srgbClr val="000000"/>
                </a:solidFill>
                <a:latin typeface="Menlo" panose="020B0609030804020204" pitchFamily="49" charset="0"/>
              </a:rPr>
              <a:t>, </a:t>
            </a:r>
            <a:r>
              <a:rPr lang="en-GB" sz="500" dirty="0" err="1">
                <a:solidFill>
                  <a:srgbClr val="000000"/>
                </a:solidFill>
                <a:latin typeface="Menlo" panose="020B0609030804020204" pitchFamily="49" charset="0"/>
              </a:rPr>
              <a:t>GetConfirmCases</a:t>
            </a:r>
            <a:r>
              <a:rPr lang="en-GB" sz="500" dirty="0">
                <a:solidFill>
                  <a:srgbClr val="000000"/>
                </a:solidFill>
                <a:latin typeface="Menlo" panose="020B0609030804020204" pitchFamily="49" charset="0"/>
              </a:rPr>
              <a:t>, s=QR536780,QR542161,QR543785,QR544718,QR548112,QR527334,QR545503,QR556471,QR557571,QR557610,QR562609,QR562736,QR562820,QR562908,QR562910,QR556361,QR556749,QR568609,QR566313,QR567140,QR517043,QR564444,QR569505,QR571348,QR573526,QR574737,QR554313,QR573735,QR574565,QR574811,QR574360,QR571247,QR578248,QR577255,QR578233,QR578724,QR580573,QR580912,QR581608,QR582984,QR581076,QR583774,QR583918,QR585802</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About to check </a:t>
            </a:r>
            <a:r>
              <a:rPr lang="en-GB" sz="500" dirty="0">
                <a:solidFill>
                  <a:srgbClr val="0000FF"/>
                </a:solidFill>
                <a:latin typeface="Menlo" panose="020B0609030804020204" pitchFamily="49" charset="0"/>
              </a:rPr>
              <a:t>44</a:t>
            </a:r>
            <a:r>
              <a:rPr lang="en-GB" sz="500" dirty="0">
                <a:solidFill>
                  <a:srgbClr val="000000"/>
                </a:solidFill>
                <a:latin typeface="Menlo" panose="020B0609030804020204" pitchFamily="49" charset="0"/>
              </a:rPr>
              <a:t> cases for surveyor </a:t>
            </a:r>
            <a:r>
              <a:rPr lang="en-GB" sz="500" dirty="0">
                <a:solidFill>
                  <a:srgbClr val="0000FF"/>
                </a:solidFill>
                <a:latin typeface="Menlo" panose="020B0609030804020204" pitchFamily="49" charset="0"/>
              </a:rPr>
              <a:t>2380</a:t>
            </a:r>
            <a:endParaRPr lang="en-GB" sz="500" dirty="0">
              <a:solidFill>
                <a:srgbClr val="000000"/>
              </a:solidFill>
              <a:latin typeface="Menlo" panose="020B0609030804020204" pitchFamily="49" charset="0"/>
            </a:endParaRP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About to get documents for </a:t>
            </a:r>
            <a:r>
              <a:rPr lang="en-GB" sz="500" dirty="0">
                <a:solidFill>
                  <a:srgbClr val="0000FF"/>
                </a:solidFill>
                <a:latin typeface="Menlo" panose="020B0609030804020204" pitchFamily="49" charset="0"/>
              </a:rPr>
              <a:t>44</a:t>
            </a:r>
            <a:r>
              <a:rPr lang="en-GB" sz="500" dirty="0">
                <a:solidFill>
                  <a:srgbClr val="000000"/>
                </a:solidFill>
                <a:latin typeface="Menlo" panose="020B0609030804020204" pitchFamily="49" charset="0"/>
              </a:rPr>
              <a:t> cases allocated to surveyor </a:t>
            </a:r>
            <a:r>
              <a:rPr lang="en-GB" sz="500" dirty="0">
                <a:solidFill>
                  <a:srgbClr val="0000FF"/>
                </a:solidFill>
                <a:latin typeface="Menlo" panose="020B0609030804020204" pitchFamily="49" charset="0"/>
              </a:rPr>
              <a:t>2380</a:t>
            </a:r>
            <a:endParaRPr lang="en-GB" sz="500" dirty="0">
              <a:solidFill>
                <a:srgbClr val="000000"/>
              </a:solidFill>
              <a:latin typeface="Menlo" panose="020B0609030804020204" pitchFamily="49" charset="0"/>
            </a:endParaRP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'QR536780'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17:17:27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'QR542161'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17:18:04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'QR543785'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17:18:40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'QR544718'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17:19:17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'QR548112'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17:19:57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'QR527334'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17:20:37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'QR545503'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17:21:17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'QR556471'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17:22:01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'QR557571'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17:22:38</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'QR557610'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17:23:16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'QR562609'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17:23:52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'QR562736'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17:24:29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'QR562820'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17:25:07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'QR562908'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17:25:46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'QR562910'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17:26:32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'QR556361'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17:27:11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'QR556749'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17:27:47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'QR568609'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17:28:27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'QR566313'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17:29:03</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'QR567140'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17:29:39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'QR517043'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17:30:15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'QR564444'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17:30:53</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'QR569505'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17:31:31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'QR571348'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17:32:10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'QR573526'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17:32:47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'QR574737'</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17:33:24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'QR554313'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17:34:00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'QR573735'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17:34:36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'QR574565'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17:35:12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'QR574811'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17:35:49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'QR574360'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17:36:28</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'QR571247'</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17:37:04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'QR578248'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17:37:42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'QR577255'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17:38:17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'QR578233'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17:38:54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'QR578724'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17:39:55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'QR580573'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17:40:32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'QR580912'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17:41:06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'QR581608'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17:41:41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'QR582984'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17:42:15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'QR581076'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17:42:50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'QR583774'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17:43:24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'QR583918'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17:43:57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'QR585802'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The specified network name is no longer available</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a:t>
            </a:r>
            <a:r>
              <a:rPr lang="en-GB" sz="500" i="1" dirty="0" err="1">
                <a:solidFill>
                  <a:srgbClr val="A31515"/>
                </a:solidFill>
                <a:latin typeface="Menlo" panose="020B0609030804020204" pitchFamily="49" charset="0"/>
              </a:rPr>
              <a:t>System.Net.HttpListenerException</a:t>
            </a:r>
            <a:r>
              <a:rPr lang="en-GB" sz="500" dirty="0">
                <a:solidFill>
                  <a:srgbClr val="000000"/>
                </a:solidFill>
                <a:latin typeface="Menlo" panose="020B0609030804020204" pitchFamily="49" charset="0"/>
              </a:rPr>
              <a:t>: The specified network name is no longer available</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Cannot close stream until all bytes are written.</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a:t>
            </a:r>
            <a:r>
              <a:rPr lang="en-GB" sz="500" i="1" dirty="0" err="1">
                <a:solidFill>
                  <a:srgbClr val="A31515"/>
                </a:solidFill>
                <a:latin typeface="Menlo" panose="020B0609030804020204" pitchFamily="49" charset="0"/>
              </a:rPr>
              <a:t>System.InvalidOperationException</a:t>
            </a:r>
            <a:r>
              <a:rPr lang="en-GB" sz="500" dirty="0">
                <a:solidFill>
                  <a:srgbClr val="000000"/>
                </a:solidFill>
                <a:latin typeface="Menlo" panose="020B0609030804020204" pitchFamily="49" charset="0"/>
              </a:rPr>
              <a:t>: Cannot close stream until all bytes are written.</a:t>
            </a:r>
          </a:p>
          <a:p>
            <a:br>
              <a:rPr lang="en-GB" sz="500" dirty="0">
                <a:solidFill>
                  <a:srgbClr val="000000"/>
                </a:solidFill>
                <a:latin typeface="Menlo" panose="020B0609030804020204" pitchFamily="49" charset="0"/>
              </a:rPr>
            </a:br>
            <a:endParaRPr lang="en-GB" sz="5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977213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D3F3A4A-B40D-3145-BFE9-7C254A68783C}"/>
              </a:ext>
            </a:extLst>
          </p:cNvPr>
          <p:cNvSpPr/>
          <p:nvPr/>
        </p:nvSpPr>
        <p:spPr>
          <a:xfrm>
            <a:off x="628650" y="1690689"/>
            <a:ext cx="7886700" cy="4154984"/>
          </a:xfrm>
          <a:prstGeom prst="rect">
            <a:avLst/>
          </a:prstGeom>
        </p:spPr>
        <p:txBody>
          <a:bodyPr wrap="square">
            <a:spAutoFit/>
          </a:bodyPr>
          <a:lstStyle/>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t>
            </a:r>
            <a:r>
              <a:rPr lang="en-GB" sz="1200" dirty="0">
                <a:solidFill>
                  <a:srgbClr val="0000FF"/>
                </a:solidFill>
                <a:latin typeface="Menlo" panose="020B0609030804020204" pitchFamily="49" charset="0"/>
              </a:rPr>
              <a:t>81</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136</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57</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117</a:t>
            </a:r>
            <a:r>
              <a:rPr lang="en-GB" sz="1200" dirty="0">
                <a:solidFill>
                  <a:srgbClr val="000000"/>
                </a:solidFill>
                <a:latin typeface="Menlo" panose="020B0609030804020204" pitchFamily="49" charset="0"/>
              </a:rPr>
              <a:t>(SSL), POST, u=</a:t>
            </a:r>
            <a:r>
              <a:rPr lang="en-GB" sz="1200" dirty="0">
                <a:solidFill>
                  <a:srgbClr val="0000FF"/>
                </a:solidFill>
                <a:latin typeface="Menlo" panose="020B0609030804020204" pitchFamily="49" charset="0"/>
              </a:rPr>
              <a:t>2380</a:t>
            </a:r>
            <a:r>
              <a:rPr lang="en-GB" sz="1200" dirty="0">
                <a:solidFill>
                  <a:srgbClr val="000000"/>
                </a:solidFill>
                <a:latin typeface="Menlo" panose="020B0609030804020204" pitchFamily="49" charset="0"/>
              </a:rPr>
              <a:t>, </a:t>
            </a:r>
            <a:r>
              <a:rPr lang="en-GB" sz="1200" dirty="0" err="1">
                <a:solidFill>
                  <a:srgbClr val="000000"/>
                </a:solidFill>
                <a:latin typeface="Menlo" panose="020B0609030804020204" pitchFamily="49" charset="0"/>
              </a:rPr>
              <a:t>GetConfirmCases</a:t>
            </a:r>
            <a:r>
              <a:rPr lang="en-GB" sz="1200" dirty="0">
                <a:solidFill>
                  <a:srgbClr val="000000"/>
                </a:solidFill>
                <a:latin typeface="Menlo" panose="020B0609030804020204" pitchFamily="49" charset="0"/>
              </a:rPr>
              <a:t>, s=QR536780,QR542161,QR543785,QR544718,QR548112,QR527334,QR545503,QR556471,QR557571,QR557610,QR562609,QR562736,QR562820,QR562908,QR562910,QR556361,QR556749,QR568609,QR566313,QR567140,QR517043,QR564444,QR569505,QR571348,QR573526,QR574737,QR554313,QR573735,QR574565,QR574811,QR574360,QR571247,QR578248,QR577255,QR578233,QR578724,QR580573,QR580912,QR581608,QR582984,QR581076,QR583774,QR583918,QR585802</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About to check </a:t>
            </a:r>
            <a:r>
              <a:rPr lang="en-GB" sz="1200" dirty="0">
                <a:solidFill>
                  <a:srgbClr val="0000FF"/>
                </a:solidFill>
                <a:latin typeface="Menlo" panose="020B0609030804020204" pitchFamily="49" charset="0"/>
              </a:rPr>
              <a:t>44</a:t>
            </a:r>
            <a:r>
              <a:rPr lang="en-GB" sz="1200" dirty="0">
                <a:solidFill>
                  <a:srgbClr val="000000"/>
                </a:solidFill>
                <a:latin typeface="Menlo" panose="020B0609030804020204" pitchFamily="49" charset="0"/>
              </a:rPr>
              <a:t> cases for surveyor </a:t>
            </a:r>
            <a:r>
              <a:rPr lang="en-GB" sz="1200" dirty="0">
                <a:solidFill>
                  <a:srgbClr val="0000FF"/>
                </a:solidFill>
                <a:latin typeface="Menlo" panose="020B0609030804020204" pitchFamily="49" charset="0"/>
              </a:rPr>
              <a:t>2380</a:t>
            </a:r>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About to get documents for </a:t>
            </a:r>
            <a:r>
              <a:rPr lang="en-GB" sz="1200" dirty="0">
                <a:solidFill>
                  <a:srgbClr val="0000FF"/>
                </a:solidFill>
                <a:latin typeface="Menlo" panose="020B0609030804020204" pitchFamily="49" charset="0"/>
              </a:rPr>
              <a:t>44</a:t>
            </a:r>
            <a:r>
              <a:rPr lang="en-GB" sz="1200" dirty="0">
                <a:solidFill>
                  <a:srgbClr val="000000"/>
                </a:solidFill>
                <a:latin typeface="Menlo" panose="020B0609030804020204" pitchFamily="49" charset="0"/>
              </a:rPr>
              <a:t> cases allocated to surveyor </a:t>
            </a:r>
            <a:r>
              <a:rPr lang="en-GB" sz="1200" dirty="0">
                <a:solidFill>
                  <a:srgbClr val="0000FF"/>
                </a:solidFill>
                <a:latin typeface="Menlo" panose="020B0609030804020204" pitchFamily="49" charset="0"/>
              </a:rPr>
              <a:t>2380</a:t>
            </a:r>
            <a:endParaRPr lang="en-GB" sz="1200" dirty="0">
              <a:solidFill>
                <a:srgbClr val="000000"/>
              </a:solidFill>
              <a:latin typeface="Menlo" panose="020B0609030804020204" pitchFamily="49" charset="0"/>
            </a:endParaRPr>
          </a:p>
          <a:p>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a:t>
            </a:r>
          </a:p>
          <a:p>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17:43:57</a:t>
            </a:r>
            <a:r>
              <a:rPr lang="en-GB" sz="1200" dirty="0">
                <a:solidFill>
                  <a:srgbClr val="000000"/>
                </a:solidFill>
                <a:latin typeface="Menlo" panose="020B0609030804020204" pitchFamily="49" charset="0"/>
              </a:rPr>
              <a:t> - Getting attachments for </a:t>
            </a:r>
            <a:r>
              <a:rPr lang="en-GB" sz="1200" dirty="0">
                <a:solidFill>
                  <a:srgbClr val="A31515"/>
                </a:solidFill>
                <a:latin typeface="Menlo" panose="020B0609030804020204" pitchFamily="49" charset="0"/>
              </a:rPr>
              <a:t>'QR585802'</a:t>
            </a:r>
            <a:r>
              <a:rPr lang="en-GB" sz="1200" dirty="0">
                <a:solidFill>
                  <a:srgbClr val="000000"/>
                </a:solidFill>
                <a:latin typeface="Menlo" panose="020B0609030804020204" pitchFamily="49" charset="0"/>
              </a:rPr>
              <a:t> from Cloud...</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The specified network name is no longer available</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a:t>
            </a:r>
            <a:r>
              <a:rPr lang="en-GB" sz="1200" i="1" dirty="0" err="1">
                <a:solidFill>
                  <a:srgbClr val="A31515"/>
                </a:solidFill>
                <a:latin typeface="Menlo" panose="020B0609030804020204" pitchFamily="49" charset="0"/>
              </a:rPr>
              <a:t>System.Net.HttpListenerException</a:t>
            </a:r>
            <a:r>
              <a:rPr lang="en-GB" sz="1200" dirty="0">
                <a:solidFill>
                  <a:srgbClr val="000000"/>
                </a:solidFill>
                <a:latin typeface="Menlo" panose="020B0609030804020204" pitchFamily="49" charset="0"/>
              </a:rPr>
              <a:t>: The specified network name is no longer available</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Cannot close stream until all bytes are written.</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a:t>
            </a:r>
            <a:r>
              <a:rPr lang="en-GB" sz="1200" i="1" dirty="0" err="1">
                <a:solidFill>
                  <a:srgbClr val="A31515"/>
                </a:solidFill>
                <a:latin typeface="Menlo" panose="020B0609030804020204" pitchFamily="49" charset="0"/>
              </a:rPr>
              <a:t>System.InvalidOperationException</a:t>
            </a:r>
            <a:r>
              <a:rPr lang="en-GB" sz="1200" dirty="0">
                <a:solidFill>
                  <a:srgbClr val="000000"/>
                </a:solidFill>
                <a:latin typeface="Menlo" panose="020B0609030804020204" pitchFamily="49" charset="0"/>
              </a:rPr>
              <a:t>: Cannot close stream until all bytes are written.</a:t>
            </a:r>
          </a:p>
          <a:p>
            <a:br>
              <a:rPr lang="en-GB" sz="1200" dirty="0">
                <a:solidFill>
                  <a:srgbClr val="000000"/>
                </a:solidFill>
                <a:latin typeface="Menlo" panose="020B0609030804020204" pitchFamily="49" charset="0"/>
              </a:rPr>
            </a:br>
            <a:endParaRPr lang="en-GB" sz="12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640190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6" name="Picture 5">
            <a:extLst>
              <a:ext uri="{FF2B5EF4-FFF2-40B4-BE49-F238E27FC236}">
                <a16:creationId xmlns:a16="http://schemas.microsoft.com/office/drawing/2014/main" id="{F27BC86B-4CA9-2E43-A3A5-F548B65D8B64}"/>
              </a:ext>
            </a:extLst>
          </p:cNvPr>
          <p:cNvPicPr>
            <a:picLocks noChangeAspect="1"/>
          </p:cNvPicPr>
          <p:nvPr/>
        </p:nvPicPr>
        <p:blipFill>
          <a:blip r:embed="rId3"/>
          <a:stretch>
            <a:fillRect/>
          </a:stretch>
        </p:blipFill>
        <p:spPr>
          <a:xfrm>
            <a:off x="628650" y="1690689"/>
            <a:ext cx="4955446" cy="4802185"/>
          </a:xfrm>
          <a:prstGeom prst="rect">
            <a:avLst/>
          </a:prstGeom>
        </p:spPr>
      </p:pic>
    </p:spTree>
    <p:extLst>
      <p:ext uri="{BB962C8B-B14F-4D97-AF65-F5344CB8AC3E}">
        <p14:creationId xmlns:p14="http://schemas.microsoft.com/office/powerpoint/2010/main" val="165250997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793F975-93C8-AE43-904F-D00A09BC9916}"/>
              </a:ext>
            </a:extLst>
          </p:cNvPr>
          <p:cNvSpPr/>
          <p:nvPr/>
        </p:nvSpPr>
        <p:spPr>
          <a:xfrm>
            <a:off x="628650" y="1690688"/>
            <a:ext cx="7886700" cy="3970318"/>
          </a:xfrm>
          <a:prstGeom prst="rect">
            <a:avLst/>
          </a:prstGeom>
        </p:spPr>
        <p:txBody>
          <a:bodyPr wrap="square">
            <a:spAutoFit/>
          </a:bodyPr>
          <a:lstStyle/>
          <a:p>
            <a:r>
              <a:rPr lang="en-GB" dirty="0">
                <a:solidFill>
                  <a:srgbClr val="0000FF"/>
                </a:solidFill>
                <a:latin typeface="Menlo" panose="020B0609030804020204" pitchFamily="49" charset="0"/>
              </a:rPr>
              <a:t>using</a:t>
            </a:r>
            <a:r>
              <a:rPr lang="en-GB" dirty="0">
                <a:solidFill>
                  <a:srgbClr val="000000"/>
                </a:solidFill>
                <a:latin typeface="Menlo" panose="020B0609030804020204" pitchFamily="49" charset="0"/>
              </a:rPr>
              <a:t> (var database = new Database())</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r>
              <a:rPr lang="en-GB" dirty="0">
                <a:solidFill>
                  <a:srgbClr val="000000"/>
                </a:solidFill>
                <a:highlight>
                  <a:srgbClr val="FFFF00"/>
                </a:highlight>
                <a:latin typeface="Menlo" panose="020B0609030804020204" pitchFamily="49" charset="0"/>
              </a:rPr>
              <a:t>foreach (string </a:t>
            </a:r>
            <a:r>
              <a:rPr lang="en-GB" dirty="0" err="1">
                <a:solidFill>
                  <a:srgbClr val="000000"/>
                </a:solidFill>
                <a:highlight>
                  <a:srgbClr val="FFFF00"/>
                </a:highlight>
                <a:latin typeface="Menlo" panose="020B0609030804020204" pitchFamily="49" charset="0"/>
              </a:rPr>
              <a:t>sysref</a:t>
            </a:r>
            <a:r>
              <a:rPr lang="en-GB" dirty="0">
                <a:solidFill>
                  <a:srgbClr val="000000"/>
                </a:solidFill>
                <a:highlight>
                  <a:srgbClr val="FFFF00"/>
                </a:highlight>
                <a:latin typeface="Menlo" panose="020B0609030804020204" pitchFamily="49" charset="0"/>
              </a:rPr>
              <a:t> in cases)</a:t>
            </a:r>
          </a:p>
          <a:p>
            <a:r>
              <a:rPr lang="en-GB" dirty="0">
                <a:solidFill>
                  <a:srgbClr val="000000"/>
                </a:solidFill>
                <a:latin typeface="Menlo" panose="020B0609030804020204" pitchFamily="49" charset="0"/>
              </a:rPr>
              <a:t>    {</a:t>
            </a:r>
          </a:p>
          <a:p>
            <a:r>
              <a:rPr lang="en-GB" sz="2400" dirty="0">
                <a:solidFill>
                  <a:srgbClr val="000000"/>
                </a:solidFill>
                <a:latin typeface="Menlo" panose="020B0609030804020204" pitchFamily="49" charset="0"/>
              </a:rPr>
              <a:t>     </a:t>
            </a:r>
            <a:r>
              <a:rPr lang="en-GB" sz="2400" dirty="0" err="1"/>
              <a:t>responses.Add</a:t>
            </a:r>
            <a:r>
              <a:rPr lang="en-GB" sz="2400" dirty="0"/>
              <a:t>(</a:t>
            </a:r>
            <a:br>
              <a:rPr lang="en-GB" sz="2400" dirty="0"/>
            </a:br>
            <a:r>
              <a:rPr lang="en-GB" sz="2400" dirty="0">
                <a:solidFill>
                  <a:srgbClr val="000000"/>
                </a:solidFill>
                <a:latin typeface="Menlo" panose="020B0609030804020204" pitchFamily="49" charset="0"/>
              </a:rPr>
              <a:t>           </a:t>
            </a:r>
            <a:r>
              <a:rPr lang="en-GB" sz="2400" dirty="0" err="1"/>
              <a:t>string.Format</a:t>
            </a:r>
            <a:r>
              <a:rPr lang="en-GB" sz="2400" dirty="0"/>
              <a:t>("{0}:R:{1}", </a:t>
            </a:r>
            <a:r>
              <a:rPr lang="en-GB" sz="2400" dirty="0" err="1"/>
              <a:t>sysref</a:t>
            </a:r>
            <a:r>
              <a:rPr lang="en-GB" sz="2400" dirty="0"/>
              <a:t>, </a:t>
            </a:r>
            <a:br>
              <a:rPr lang="en-GB" sz="2400" dirty="0"/>
            </a:br>
            <a:r>
              <a:rPr lang="en-GB" sz="2400" dirty="0">
                <a:solidFill>
                  <a:srgbClr val="000000"/>
                </a:solidFill>
                <a:latin typeface="Menlo" panose="020B0609030804020204" pitchFamily="49" charset="0"/>
              </a:rPr>
              <a:t>                </a:t>
            </a:r>
            <a:r>
              <a:rPr lang="en-GB" sz="2400" dirty="0" err="1">
                <a:highlight>
                  <a:srgbClr val="FFFF00"/>
                </a:highlight>
              </a:rPr>
              <a:t>database.DBFld</a:t>
            </a:r>
            <a:r>
              <a:rPr lang="en-GB" sz="2400" dirty="0">
                <a:highlight>
                  <a:srgbClr val="FFFF00"/>
                </a:highlight>
              </a:rPr>
              <a:t>[</a:t>
            </a:r>
            <a:r>
              <a:rPr lang="en-GB" sz="2400" dirty="0" err="1">
                <a:highlight>
                  <a:srgbClr val="FFFF00"/>
                </a:highlight>
              </a:rPr>
              <a:t>survcodeFld</a:t>
            </a:r>
            <a:r>
              <a:rPr lang="en-GB" sz="2400" dirty="0">
                <a:highlight>
                  <a:srgbClr val="FFFF00"/>
                </a:highlight>
              </a:rPr>
              <a:t>]</a:t>
            </a:r>
            <a:r>
              <a:rPr lang="en-GB" sz="2400" dirty="0"/>
              <a:t>));</a:t>
            </a:r>
          </a:p>
          <a:p>
            <a:endParaRPr lang="en-GB" dirty="0">
              <a:solidFill>
                <a:srgbClr val="000000"/>
              </a:solidFill>
              <a:latin typeface="Menlo" panose="020B0609030804020204" pitchFamily="49" charset="0"/>
            </a:endParaRP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docData.Add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new List&lt;Document&gt;(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highlight>
                  <a:srgbClr val="FFFF00"/>
                </a:highlight>
                <a:latin typeface="Menlo" panose="020B0609030804020204" pitchFamily="49" charset="0"/>
              </a:rPr>
              <a:t>Document.GetDocuments</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Program.DbName</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p>
          <a:p>
            <a:r>
              <a:rPr lang="en-GB" dirty="0">
                <a:solidFill>
                  <a:srgbClr val="000000"/>
                </a:solidFill>
                <a:latin typeface="Menlo" panose="020B0609030804020204" pitchFamily="49" charset="0"/>
              </a:rPr>
              <a:t>}</a:t>
            </a:r>
            <a:endParaRPr lang="en-GB"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5995950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a:xfrm>
            <a:off x="685800" y="1607443"/>
            <a:ext cx="7772400" cy="2387600"/>
          </a:xfrm>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6206181" y="5735637"/>
            <a:ext cx="2937819" cy="923330"/>
          </a:xfrm>
          <a:prstGeom prst="rect">
            <a:avLst/>
          </a:prstGeom>
          <a:noFill/>
        </p:spPr>
        <p:txBody>
          <a:bodyPr wrap="square" rtlCol="0">
            <a:spAutoFit/>
          </a:bodyPr>
          <a:lstStyle/>
          <a:p>
            <a:r>
              <a:rPr lang="en-US" sz="1350" dirty="0"/>
              <a:t>Joel Hammond-Turner</a:t>
            </a:r>
          </a:p>
          <a:p>
            <a:endParaRPr lang="en-US" sz="1350" dirty="0"/>
          </a:p>
          <a:p>
            <a:r>
              <a:rPr lang="en-US" sz="1350" dirty="0"/>
              <a:t>e: </a:t>
            </a:r>
            <a:r>
              <a:rPr lang="en-US" sz="1350" dirty="0">
                <a:hlinkClick r:id="rId3"/>
              </a:rPr>
              <a:t>joel@hammond-turner.org.uk</a:t>
            </a:r>
            <a:endParaRPr lang="en-US" sz="1350" dirty="0"/>
          </a:p>
          <a:p>
            <a:r>
              <a:rPr lang="en-US" sz="1350" dirty="0"/>
              <a:t>t: @</a:t>
            </a:r>
            <a:r>
              <a:rPr lang="en-US" sz="1350" dirty="0" err="1"/>
              <a:t>rammesses</a:t>
            </a:r>
            <a:endParaRPr lang="en-US" sz="1350"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8" y="6185761"/>
            <a:ext cx="1721644" cy="414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6C1921-02F3-1C48-8812-DA3B02B39A16}"/>
              </a:ext>
            </a:extLst>
          </p:cNvPr>
          <p:cNvPicPr>
            <a:picLocks noChangeAspect="1"/>
          </p:cNvPicPr>
          <p:nvPr/>
        </p:nvPicPr>
        <p:blipFill>
          <a:blip r:embed="rId5"/>
          <a:stretch>
            <a:fillRect/>
          </a:stretch>
        </p:blipFill>
        <p:spPr>
          <a:xfrm>
            <a:off x="282178" y="257901"/>
            <a:ext cx="2307281" cy="1349542"/>
          </a:xfrm>
          <a:prstGeom prst="rect">
            <a:avLst/>
          </a:prstGeom>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4" name="Rectangle 3">
            <a:extLst>
              <a:ext uri="{FF2B5EF4-FFF2-40B4-BE49-F238E27FC236}">
                <a16:creationId xmlns:a16="http://schemas.microsoft.com/office/drawing/2014/main" id="{7B20FB3F-F3E8-034F-BC17-E7A6D39AC2CC}"/>
              </a:ext>
            </a:extLst>
          </p:cNvPr>
          <p:cNvSpPr/>
          <p:nvPr/>
        </p:nvSpPr>
        <p:spPr>
          <a:xfrm>
            <a:off x="628650" y="1690689"/>
            <a:ext cx="7886700" cy="5078313"/>
          </a:xfrm>
          <a:prstGeom prst="rect">
            <a:avLst/>
          </a:prstGeom>
        </p:spPr>
        <p:txBody>
          <a:bodyPr wrap="square">
            <a:spAutoFit/>
          </a:bodyPr>
          <a:lstStyle/>
          <a:p>
            <a:r>
              <a:rPr lang="en-GB" dirty="0">
                <a:solidFill>
                  <a:srgbClr val="0000FF"/>
                </a:solidFill>
                <a:latin typeface="Menlo" panose="020B0609030804020204" pitchFamily="49" charset="0"/>
              </a:rPr>
              <a:t>using</a:t>
            </a:r>
            <a:r>
              <a:rPr lang="en-GB" dirty="0">
                <a:solidFill>
                  <a:srgbClr val="000000"/>
                </a:solidFill>
                <a:latin typeface="Menlo" panose="020B0609030804020204" pitchFamily="49" charset="0"/>
              </a:rPr>
              <a:t> (var database = new Database())</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foreach (string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in cases)</a:t>
            </a: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r>
              <a:rPr lang="en-GB" dirty="0">
                <a:solidFill>
                  <a:srgbClr val="0000FF"/>
                </a:solidFill>
                <a:latin typeface="Menlo" panose="020B0609030804020204" pitchFamily="49" charset="0"/>
              </a:rPr>
              <a:t>var</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allDocs</a:t>
            </a:r>
            <a:r>
              <a:rPr lang="en-GB" dirty="0">
                <a:solidFill>
                  <a:srgbClr val="000000"/>
                </a:solidFill>
                <a:latin typeface="Menlo" panose="020B0609030804020204" pitchFamily="49" charset="0"/>
              </a:rPr>
              <a:t> = </a:t>
            </a:r>
            <a:r>
              <a:rPr lang="en-GB" dirty="0" err="1">
                <a:solidFill>
                  <a:srgbClr val="000000"/>
                </a:solidFill>
                <a:latin typeface="Menlo" panose="020B0609030804020204" pitchFamily="49" charset="0"/>
              </a:rPr>
              <a:t>Document.GetDocuments</a:t>
            </a:r>
            <a:r>
              <a:rPr lang="en-GB" dirty="0">
                <a:solidFill>
                  <a:srgbClr val="000000"/>
                </a:solidFill>
                <a:latin typeface="Menlo" panose="020B0609030804020204" pitchFamily="49" charset="0"/>
              </a:rPr>
              <a: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Program.DbName</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surveyorSysrefs.ToArray</a:t>
            </a:r>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r>
              <a:rPr lang="en-GB" dirty="0">
                <a:solidFill>
                  <a:srgbClr val="0000FF"/>
                </a:solidFill>
                <a:latin typeface="Menlo" panose="020B0609030804020204" pitchFamily="49" charset="0"/>
              </a:rPr>
              <a:t>foreach</a:t>
            </a:r>
            <a:r>
              <a:rPr lang="en-GB" dirty="0">
                <a:solidFill>
                  <a:srgbClr val="000000"/>
                </a:solidFill>
                <a:latin typeface="Menlo" panose="020B0609030804020204" pitchFamily="49" charset="0"/>
              </a:rPr>
              <a:t> (</a:t>
            </a:r>
            <a:r>
              <a:rPr lang="en-GB" dirty="0">
                <a:solidFill>
                  <a:srgbClr val="0000FF"/>
                </a:solidFill>
                <a:latin typeface="Menlo" panose="020B0609030804020204" pitchFamily="49" charset="0"/>
              </a:rPr>
              <a:t>var</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r>
              <a:rPr lang="en-GB" dirty="0">
                <a:solidFill>
                  <a:srgbClr val="0000FF"/>
                </a:solidFill>
                <a:latin typeface="Menlo" panose="020B0609030804020204" pitchFamily="49" charset="0"/>
              </a:rPr>
              <a:t>in</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docData.Add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allDocs.Where</a:t>
            </a:r>
            <a:r>
              <a:rPr lang="en-GB" dirty="0">
                <a:solidFill>
                  <a:srgbClr val="000000"/>
                </a:solidFill>
                <a:latin typeface="Menlo" panose="020B0609030804020204" pitchFamily="49" charset="0"/>
              </a:rPr>
              <a: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d =&gt; </a:t>
            </a:r>
            <a:r>
              <a:rPr lang="en-GB" dirty="0" err="1">
                <a:solidFill>
                  <a:srgbClr val="000000"/>
                </a:solidFill>
                <a:latin typeface="Menlo" panose="020B0609030804020204" pitchFamily="49" charset="0"/>
              </a:rPr>
              <a:t>d.SysRef</a:t>
            </a:r>
            <a:r>
              <a:rPr lang="en-GB" dirty="0">
                <a:solidFill>
                  <a:srgbClr val="000000"/>
                </a:solidFill>
                <a:latin typeface="Menlo" panose="020B0609030804020204" pitchFamily="49" charset="0"/>
              </a:rPr>
              <a:t> ==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ToList</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endParaRPr lang="en-GB"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400748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6" name="Picture 5">
            <a:extLst>
              <a:ext uri="{FF2B5EF4-FFF2-40B4-BE49-F238E27FC236}">
                <a16:creationId xmlns:a16="http://schemas.microsoft.com/office/drawing/2014/main" id="{F27BC86B-4CA9-2E43-A3A5-F548B65D8B64}"/>
              </a:ext>
            </a:extLst>
          </p:cNvPr>
          <p:cNvPicPr>
            <a:picLocks noChangeAspect="1"/>
          </p:cNvPicPr>
          <p:nvPr/>
        </p:nvPicPr>
        <p:blipFill>
          <a:blip r:embed="rId3"/>
          <a:srcRect/>
          <a:stretch/>
        </p:blipFill>
        <p:spPr>
          <a:xfrm>
            <a:off x="1042649" y="1690689"/>
            <a:ext cx="4127447" cy="4802185"/>
          </a:xfrm>
          <a:prstGeom prst="rect">
            <a:avLst/>
          </a:prstGeom>
        </p:spPr>
      </p:pic>
    </p:spTree>
    <p:extLst>
      <p:ext uri="{BB962C8B-B14F-4D97-AF65-F5344CB8AC3E}">
        <p14:creationId xmlns:p14="http://schemas.microsoft.com/office/powerpoint/2010/main" val="1661560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a:t>
            </a:r>
            <a:br>
              <a:rPr lang="en-GB" dirty="0"/>
            </a:br>
            <a:r>
              <a:rPr lang="en-GB" dirty="0"/>
              <a:t>of framework features </a:t>
            </a:r>
            <a:br>
              <a:rPr lang="en-GB" dirty="0"/>
            </a:br>
            <a:r>
              <a:rPr lang="en-GB" dirty="0"/>
              <a:t>are a red flag</a:t>
            </a:r>
          </a:p>
          <a:p>
            <a:endParaRPr lang="en-GB" dirty="0"/>
          </a:p>
          <a:p>
            <a:r>
              <a:rPr lang="en-GB" b="1" i="1" u="sng" dirty="0"/>
              <a:t>NEVER</a:t>
            </a:r>
            <a:r>
              <a:rPr lang="en-GB" dirty="0"/>
              <a:t> allow O</a:t>
            </a:r>
            <a:r>
              <a:rPr lang="en-GB" baseline="30000" dirty="0"/>
              <a:t>N+1</a:t>
            </a:r>
            <a:r>
              <a:rPr lang="en-GB" dirty="0"/>
              <a:t>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5051917" y="2226468"/>
            <a:ext cx="3463434" cy="2308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Joey Banks</a:t>
            </a:r>
            <a:endParaRPr lang="en-US" sz="825" dirty="0"/>
          </a:p>
        </p:txBody>
      </p:sp>
    </p:spTree>
    <p:extLst>
      <p:ext uri="{BB962C8B-B14F-4D97-AF65-F5344CB8AC3E}">
        <p14:creationId xmlns:p14="http://schemas.microsoft.com/office/powerpoint/2010/main" val="8808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t>
            </a:r>
            <a:br>
              <a:rPr lang="en-US" dirty="0"/>
            </a:br>
            <a:r>
              <a:rPr lang="en-US" dirty="0"/>
              <a:t>as proof positive</a:t>
            </a:r>
          </a:p>
          <a:p>
            <a:pPr lvl="1"/>
            <a:endParaRPr lang="en-US" dirty="0"/>
          </a:p>
          <a:p>
            <a:r>
              <a:rPr lang="en-US" dirty="0"/>
              <a:t>Accept responsibility</a:t>
            </a:r>
            <a:br>
              <a:rPr lang="en-US" dirty="0"/>
            </a:br>
            <a:r>
              <a:rPr lang="en-US" dirty="0"/>
              <a:t>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5959929" y="2226468"/>
            <a:ext cx="2555422" cy="3262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Autofit/>
          </a:bodyPr>
          <a:lstStyle/>
          <a:p>
            <a:r>
              <a:rPr lang="en-US" sz="5400" b="1" dirty="0">
                <a:latin typeface="Vivaldi" panose="020F0502020204030204" pitchFamily="34" charset="0"/>
                <a:cs typeface="Vivaldi" panose="020F0502020204030204" pitchFamily="34" charset="0"/>
              </a:rPr>
              <a:t>Taming</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the </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Off-Shore </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Beast</a:t>
            </a:r>
            <a:br>
              <a:rPr lang="en-US" sz="5400" b="1" dirty="0">
                <a:latin typeface="Vivaldi" panose="020F0502020204030204" pitchFamily="34" charset="0"/>
                <a:cs typeface="Vivaldi" panose="020F0502020204030204" pitchFamily="34" charset="0"/>
              </a:rPr>
            </a:br>
            <a:r>
              <a:rPr lang="en-US" sz="2700" b="1" dirty="0">
                <a:latin typeface="Vivaldi" panose="020F0502020204030204" pitchFamily="34" charset="0"/>
                <a:cs typeface="Vivaldi" panose="020F0502020204030204" pitchFamily="34" charset="0"/>
              </a:rPr>
              <a:t>(and the on-shore one too)</a:t>
            </a:r>
            <a:endParaRPr lang="en-US" sz="54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675161" y="1148984"/>
            <a:ext cx="4088096" cy="4500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Mohamed Ahsan</a:t>
            </a:r>
            <a:r>
              <a:rPr lang="en-GB" sz="1050" dirty="0"/>
              <a:t> </a:t>
            </a:r>
            <a:endParaRPr lang="en-US" sz="105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4816928" y="2125267"/>
            <a:ext cx="3698422" cy="1349924"/>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1" y="857250"/>
            <a:ext cx="9143999" cy="51435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a:t>
            </a:r>
            <a:br>
              <a:rPr lang="en-US" dirty="0"/>
            </a:br>
            <a:r>
              <a:rPr lang="en-US" dirty="0"/>
              <a:t>dependencies</a:t>
            </a:r>
          </a:p>
          <a:p>
            <a:r>
              <a:rPr lang="en-US" dirty="0"/>
              <a:t>Less merge conflicts</a:t>
            </a:r>
          </a:p>
          <a:p>
            <a:r>
              <a:rPr lang="en-US" dirty="0"/>
              <a:t>Independent delivery</a:t>
            </a:r>
          </a:p>
          <a:p>
            <a:endParaRPr lang="en-US" dirty="0"/>
          </a:p>
          <a:p>
            <a:r>
              <a:rPr lang="en-US" dirty="0"/>
              <a:t>Last-minute </a:t>
            </a:r>
            <a:r>
              <a:rPr lang="en-US"/>
              <a:t>integration </a:t>
            </a:r>
            <a:br>
              <a:rPr lang="en-US"/>
            </a:br>
            <a:r>
              <a:rPr lang="en-US"/>
              <a:t>effort</a:t>
            </a:r>
            <a:endParaRPr lang="en-US" dirty="0"/>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5181600" y="2125266"/>
            <a:ext cx="3333750" cy="2495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Jim Witkowski</a:t>
            </a:r>
            <a:r>
              <a:rPr lang="en-GB" sz="1050" dirty="0"/>
              <a:t> </a:t>
            </a:r>
            <a:endParaRPr lang="en-US" sz="825"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859035"/>
            <a:ext cx="9144000" cy="5148818"/>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5336382" y="2125266"/>
            <a:ext cx="3178969" cy="233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5339444" y="5726906"/>
            <a:ext cx="3526971" cy="253916"/>
          </a:xfrm>
          <a:prstGeom prst="rect">
            <a:avLst/>
          </a:prstGeom>
          <a:noFill/>
        </p:spPr>
        <p:txBody>
          <a:bodyPr wrap="square" rtlCol="0">
            <a:spAutoFit/>
          </a:bodyPr>
          <a:lstStyle/>
          <a:p>
            <a:pPr algn="r"/>
            <a:r>
              <a:rPr lang="en-GB" sz="1050" dirty="0"/>
              <a:t>Image © 1982 Walt Disney Pictures</a:t>
            </a:r>
            <a:endParaRPr lang="en-US" sz="825"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90203" y="2497515"/>
            <a:ext cx="5283075" cy="2435047"/>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4629150" y="2879300"/>
            <a:ext cx="3886200" cy="2610672"/>
          </a:xfrm>
        </p:spPr>
        <p:txBody>
          <a:bodyPr>
            <a:normAutofit/>
          </a:bodyPr>
          <a:lstStyle/>
          <a:p>
            <a:pPr marL="0" indent="0">
              <a:buNone/>
            </a:pPr>
            <a:r>
              <a:rPr lang="en-US" b="1" dirty="0"/>
              <a:t>Landmark Valuation Hub</a:t>
            </a:r>
          </a:p>
          <a:p>
            <a:pPr marL="0" indent="0">
              <a:buNone/>
            </a:pPr>
            <a:r>
              <a:rPr lang="en-US" sz="15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33" y="2226469"/>
            <a:ext cx="1721644" cy="41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5336382" y="2125266"/>
            <a:ext cx="3178969" cy="233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5339444" y="5726906"/>
            <a:ext cx="3526971" cy="253916"/>
          </a:xfrm>
          <a:prstGeom prst="rect">
            <a:avLst/>
          </a:prstGeom>
          <a:noFill/>
        </p:spPr>
        <p:txBody>
          <a:bodyPr wrap="square" rtlCol="0">
            <a:spAutoFit/>
          </a:bodyPr>
          <a:lstStyle/>
          <a:p>
            <a:pPr algn="r"/>
            <a:r>
              <a:rPr lang="en-GB" sz="1050" dirty="0"/>
              <a:t>Image © 1982 Walt Disney Pictures</a:t>
            </a:r>
            <a:endParaRPr lang="en-US" sz="825"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857250"/>
            <a:ext cx="9144000" cy="51435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fontScale="92500" lnSpcReduction="10000"/>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5150423" y="2226469"/>
            <a:ext cx="3364926"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Annie Spratt</a:t>
            </a:r>
            <a:endParaRPr lang="en-US" sz="75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fontScale="92500" lnSpcReduction="20000"/>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4459060" y="1948348"/>
            <a:ext cx="4056290"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lstStyle/>
          <a:p>
            <a:r>
              <a:rPr lang="en-US" dirty="0"/>
              <a:t>Keeping things tidy</a:t>
            </a:r>
          </a:p>
          <a:p>
            <a:pPr lvl="1"/>
            <a:r>
              <a:rPr lang="en-US" dirty="0"/>
              <a:t>Refactoring</a:t>
            </a:r>
          </a:p>
          <a:p>
            <a:pPr lvl="1"/>
            <a:r>
              <a:rPr lang="en-US" dirty="0"/>
              <a:t>Code gardening</a:t>
            </a:r>
          </a:p>
          <a:p>
            <a:pPr lvl="1"/>
            <a:r>
              <a:rPr lang="en-US" dirty="0"/>
              <a:t>Major updates</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342575" y="1820258"/>
            <a:ext cx="5172775" cy="2955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4406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lnSpcReduction="10000"/>
          </a:bodyPr>
          <a:lstStyle/>
          <a:p>
            <a:r>
              <a:rPr lang="en-US" dirty="0"/>
              <a:t>Measure progress</a:t>
            </a:r>
          </a:p>
          <a:p>
            <a:pPr lvl="1"/>
            <a:r>
              <a:rPr lang="en-US" dirty="0"/>
              <a:t>Test Coverage</a:t>
            </a:r>
          </a:p>
          <a:p>
            <a:pPr lvl="1"/>
            <a:r>
              <a:rPr lang="en-US" dirty="0"/>
              <a:t>Dependencies</a:t>
            </a:r>
          </a:p>
          <a:p>
            <a:pPr lvl="1"/>
            <a:endParaRPr lang="en-US" dirty="0"/>
          </a:p>
          <a:p>
            <a:pPr lvl="1"/>
            <a:r>
              <a:rPr lang="en-US" dirty="0"/>
              <a:t>Tools</a:t>
            </a:r>
          </a:p>
          <a:p>
            <a:pPr lvl="2"/>
            <a:r>
              <a:rPr lang="en-US" dirty="0"/>
              <a:t>Sonar</a:t>
            </a:r>
          </a:p>
          <a:p>
            <a:pPr lvl="2"/>
            <a:r>
              <a:rPr lang="en-US" dirty="0" err="1"/>
              <a:t>Snyk</a:t>
            </a:r>
            <a:endParaRPr lang="en-US" dirty="0"/>
          </a:p>
          <a:p>
            <a:pPr lvl="2"/>
            <a:endParaRPr lang="en-US" dirty="0"/>
          </a:p>
          <a:p>
            <a:pPr lvl="2"/>
            <a:r>
              <a:rPr lang="en-US" dirty="0"/>
              <a:t>Excel</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500018" y="1783681"/>
            <a:ext cx="4539518"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35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fontScale="92500" lnSpcReduction="10000"/>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3429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normAutofit fontScale="92500" lnSpcReduction="10000"/>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Autofit/>
          </a:bodyPr>
          <a:lstStyle/>
          <a:p>
            <a:pPr algn="ctr"/>
            <a:r>
              <a:rPr lang="en-US" sz="5400" b="1" dirty="0">
                <a:latin typeface="Stencil" pitchFamily="82" charset="77"/>
                <a:cs typeface="Vivaldi" panose="020F0502020204030204" pitchFamily="34" charset="0"/>
              </a:rPr>
              <a:t>Questions</a:t>
            </a:r>
            <a:br>
              <a:rPr lang="en-US" sz="5400" b="1" dirty="0">
                <a:latin typeface="Stencil" pitchFamily="82" charset="77"/>
                <a:cs typeface="Vivaldi" panose="020F0502020204030204" pitchFamily="34" charset="0"/>
              </a:rPr>
            </a:br>
            <a:r>
              <a:rPr lang="en-US" sz="12450" b="1" dirty="0">
                <a:latin typeface="Stencil" pitchFamily="82" charset="77"/>
                <a:cs typeface="Vivaldi" panose="020F0502020204030204" pitchFamily="34" charset="0"/>
              </a:rPr>
              <a:t>?</a:t>
            </a:r>
            <a:endParaRPr lang="en-US" sz="54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889974" y="1148984"/>
            <a:ext cx="3869872" cy="4500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 US Government 2009</a:t>
            </a:r>
            <a:endParaRPr lang="en-US" sz="105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a:xfrm>
            <a:off x="685800" y="1607443"/>
            <a:ext cx="7772400" cy="2387600"/>
          </a:xfrm>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6206181" y="5735637"/>
            <a:ext cx="2937819" cy="923330"/>
          </a:xfrm>
          <a:prstGeom prst="rect">
            <a:avLst/>
          </a:prstGeom>
          <a:noFill/>
        </p:spPr>
        <p:txBody>
          <a:bodyPr wrap="square" rtlCol="0">
            <a:spAutoFit/>
          </a:bodyPr>
          <a:lstStyle/>
          <a:p>
            <a:r>
              <a:rPr lang="en-US" sz="1350" dirty="0"/>
              <a:t>Joel Hammond-Turner</a:t>
            </a:r>
          </a:p>
          <a:p>
            <a:endParaRPr lang="en-US" sz="1350" dirty="0"/>
          </a:p>
          <a:p>
            <a:r>
              <a:rPr lang="en-US" sz="1350" dirty="0"/>
              <a:t>e: </a:t>
            </a:r>
            <a:r>
              <a:rPr lang="en-US" sz="1350" dirty="0">
                <a:hlinkClick r:id="rId3"/>
              </a:rPr>
              <a:t>joel@hammond-turner.org.uk</a:t>
            </a:r>
            <a:endParaRPr lang="en-US" sz="1350" dirty="0"/>
          </a:p>
          <a:p>
            <a:r>
              <a:rPr lang="en-US" sz="1350" dirty="0"/>
              <a:t>t: @</a:t>
            </a:r>
            <a:r>
              <a:rPr lang="en-US" sz="1350" dirty="0" err="1"/>
              <a:t>rammesses</a:t>
            </a:r>
            <a:endParaRPr lang="en-US" sz="1350"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8" y="6185761"/>
            <a:ext cx="1721644" cy="414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6C1921-02F3-1C48-8812-DA3B02B39A16}"/>
              </a:ext>
            </a:extLst>
          </p:cNvPr>
          <p:cNvPicPr>
            <a:picLocks noChangeAspect="1"/>
          </p:cNvPicPr>
          <p:nvPr/>
        </p:nvPicPr>
        <p:blipFill>
          <a:blip r:embed="rId5"/>
          <a:stretch>
            <a:fillRect/>
          </a:stretch>
        </p:blipFill>
        <p:spPr>
          <a:xfrm>
            <a:off x="282178" y="257901"/>
            <a:ext cx="2307281" cy="1349542"/>
          </a:xfrm>
          <a:prstGeom prst="rect">
            <a:avLst/>
          </a:prstGeom>
        </p:spPr>
      </p:pic>
      <p:sp>
        <p:nvSpPr>
          <p:cNvPr id="7" name="TextBox 6">
            <a:extLst>
              <a:ext uri="{FF2B5EF4-FFF2-40B4-BE49-F238E27FC236}">
                <a16:creationId xmlns:a16="http://schemas.microsoft.com/office/drawing/2014/main" id="{F0496D07-D51C-BD48-82F3-D786B680E9F5}"/>
              </a:ext>
            </a:extLst>
          </p:cNvPr>
          <p:cNvSpPr txBox="1"/>
          <p:nvPr/>
        </p:nvSpPr>
        <p:spPr>
          <a:xfrm>
            <a:off x="2928139" y="3995043"/>
            <a:ext cx="3278042" cy="923330"/>
          </a:xfrm>
          <a:prstGeom prst="rect">
            <a:avLst/>
          </a:prstGeom>
          <a:noFill/>
        </p:spPr>
        <p:txBody>
          <a:bodyPr wrap="square" rtlCol="0">
            <a:spAutoFit/>
          </a:bodyPr>
          <a:lstStyle/>
          <a:p>
            <a:pPr algn="ctr"/>
            <a:r>
              <a:rPr lang="en-US" sz="1350" dirty="0"/>
              <a:t>Repo: </a:t>
            </a:r>
            <a:r>
              <a:rPr lang="en-US" sz="1350" dirty="0">
                <a:hlinkClick r:id="rId6"/>
              </a:rPr>
              <a:t>https://bit.ly/YouFixIt-Repo</a:t>
            </a:r>
            <a:endParaRPr lang="en-US" sz="1350" dirty="0"/>
          </a:p>
          <a:p>
            <a:pPr algn="ctr"/>
            <a:r>
              <a:rPr lang="en-US" sz="1350" dirty="0"/>
              <a:t>Deck: </a:t>
            </a:r>
            <a:r>
              <a:rPr lang="en-US" sz="1350" dirty="0">
                <a:hlinkClick r:id="rId7"/>
              </a:rPr>
              <a:t>https://bit.ly/YouFixIt-Deck</a:t>
            </a:r>
            <a:endParaRPr lang="en-US" sz="1350" dirty="0"/>
          </a:p>
          <a:p>
            <a:pPr algn="ctr"/>
            <a:endParaRPr lang="en-US" sz="1350" dirty="0"/>
          </a:p>
          <a:p>
            <a:pPr algn="ctr"/>
            <a:r>
              <a:rPr lang="en-US" sz="1350" dirty="0"/>
              <a:t>Feedback: </a:t>
            </a:r>
            <a:r>
              <a:rPr lang="en-US" sz="1350" dirty="0">
                <a:hlinkClick r:id="rId8"/>
              </a:rPr>
              <a:t>https://bit.ly/YouFixIt-Feedback</a:t>
            </a:r>
            <a:r>
              <a:rPr lang="en-US" sz="1350" dirty="0"/>
              <a:t> </a:t>
            </a:r>
          </a:p>
        </p:txBody>
      </p:sp>
    </p:spTree>
    <p:extLst>
      <p:ext uri="{BB962C8B-B14F-4D97-AF65-F5344CB8AC3E}">
        <p14:creationId xmlns:p14="http://schemas.microsoft.com/office/powerpoint/2010/main" val="2630572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rmAutofit/>
          </a:bodyPr>
          <a:lstStyle/>
          <a:p>
            <a:r>
              <a:rPr lang="en-US" sz="5400" dirty="0">
                <a:latin typeface="Ravie" pitchFamily="82" charset="77"/>
                <a:cs typeface="Ravie" panose="020F0502020204030204" pitchFamily="34" charset="0"/>
              </a:rPr>
              <a:t>You, </a:t>
            </a:r>
            <a:br>
              <a:rPr lang="en-US" sz="5400" dirty="0">
                <a:latin typeface="Ravie" pitchFamily="82" charset="77"/>
              </a:rPr>
            </a:br>
            <a:r>
              <a:rPr lang="en-US" sz="5400" dirty="0">
                <a:latin typeface="Ravie" pitchFamily="82" charset="77"/>
              </a:rPr>
              <a:t>vs the </a:t>
            </a:r>
            <a:br>
              <a:rPr lang="en-US" sz="5400" dirty="0">
                <a:latin typeface="Ravie" pitchFamily="82" charset="77"/>
              </a:rPr>
            </a:br>
            <a:r>
              <a:rPr lang="en-US" sz="5400" dirty="0">
                <a:latin typeface="Ravie" pitchFamily="82" charset="77"/>
              </a:rPr>
              <a:t>World </a:t>
            </a:r>
            <a:br>
              <a:rPr lang="en-US" sz="5400" dirty="0">
                <a:latin typeface="Ravie" pitchFamily="82" charset="77"/>
              </a:rPr>
            </a:br>
            <a:r>
              <a:rPr lang="en-US" sz="2400" dirty="0">
                <a:latin typeface="Ravie" pitchFamily="82" charset="77"/>
              </a:rPr>
              <a:t>(of PMs)</a:t>
            </a:r>
            <a:endParaRPr lang="en-US" sz="54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4572001" y="1131094"/>
            <a:ext cx="4294415" cy="4536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US" sz="105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5311199" y="2226469"/>
            <a:ext cx="2522103" cy="3263898"/>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862612" y="2253491"/>
            <a:ext cx="3382250" cy="3263898"/>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normAutofit lnSpcReduction="10000"/>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lnSpcReduction="10000"/>
          </a:bodyPr>
          <a:lstStyle/>
          <a:p>
            <a:r>
              <a:rPr lang="en-US" dirty="0"/>
              <a:t>How good are your estimates? </a:t>
            </a:r>
            <a:br>
              <a:rPr lang="en-US" dirty="0"/>
            </a:br>
            <a:r>
              <a:rPr lang="en-US" dirty="0"/>
              <a:t>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a:t>
            </a:r>
            <a:br>
              <a:rPr lang="en-US" dirty="0"/>
            </a:br>
            <a:r>
              <a:rPr lang="en-US" dirty="0"/>
              <a:t>iteration and </a:t>
            </a:r>
            <a:r>
              <a:rPr lang="en-US" b="1" i="1" u="sng" dirty="0"/>
              <a:t>experience</a:t>
            </a:r>
            <a:endParaRPr lang="en-US" dirty="0"/>
          </a:p>
          <a:p>
            <a:pPr lvl="1"/>
            <a:r>
              <a:rPr lang="en-US" sz="1500" dirty="0"/>
              <a:t>Known-Knowns / </a:t>
            </a:r>
            <a:br>
              <a:rPr lang="en-US" sz="1500" dirty="0"/>
            </a:br>
            <a:r>
              <a:rPr lang="en-US" sz="1500" dirty="0"/>
              <a:t>Known-Unknowns / </a:t>
            </a:r>
            <a:br>
              <a:rPr lang="en-US" sz="1500" dirty="0"/>
            </a:br>
            <a:r>
              <a:rPr lang="en-US" sz="1500"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5559552" y="2125267"/>
            <a:ext cx="2955798" cy="3241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20000"/>
          </a:bodyPr>
          <a:lstStyle/>
          <a:p>
            <a:pPr fontAlgn="ctr"/>
            <a:r>
              <a:rPr lang="en-GB" dirty="0"/>
              <a:t>YAGNI vs cohesion</a:t>
            </a:r>
          </a:p>
          <a:p>
            <a:pPr lvl="1" fontAlgn="ctr"/>
            <a:r>
              <a:rPr lang="en-GB" dirty="0"/>
              <a:t>Add to your backlog </a:t>
            </a:r>
            <a:r>
              <a:rPr lang="en-GB" b="1" i="1" u="sng" dirty="0"/>
              <a:t>as soon as </a:t>
            </a:r>
            <a:br>
              <a:rPr lang="en-GB" b="1" i="1" u="sng" dirty="0"/>
            </a:br>
            <a:r>
              <a:rPr lang="en-GB" b="1" i="1" u="sng" dirty="0"/>
              <a:t>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a:t>
            </a:r>
            <a:br>
              <a:rPr lang="en-GB" dirty="0"/>
            </a:br>
            <a:r>
              <a:rPr lang="en-GB" dirty="0"/>
              <a:t>this known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5582841" y="2226469"/>
            <a:ext cx="2932509" cy="33416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5339444" y="5726906"/>
            <a:ext cx="3526971" cy="253916"/>
          </a:xfrm>
          <a:prstGeom prst="rect">
            <a:avLst/>
          </a:prstGeom>
          <a:noFill/>
        </p:spPr>
        <p:txBody>
          <a:bodyPr wrap="square" rtlCol="0">
            <a:spAutoFit/>
          </a:bodyPr>
          <a:lstStyle/>
          <a:p>
            <a:pPr algn="r"/>
            <a:r>
              <a:rPr lang="en-US" sz="105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7598</TotalTime>
  <Words>2001</Words>
  <Application>Microsoft Macintosh PowerPoint</Application>
  <PresentationFormat>On-screen Show (4:3)</PresentationFormat>
  <Paragraphs>485</Paragraphs>
  <Slides>38</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Impact</vt:lpstr>
      <vt:lpstr>Menlo</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“It can’t be OUR fault!”</vt:lpstr>
      <vt:lpstr>“It can’t be OUR fault!”</vt:lpstr>
      <vt:lpstr>“It can’t be OUR fault!”</vt:lpstr>
      <vt:lpstr>“OK. It’s our fault.”</vt:lpstr>
      <vt:lpstr>“OK. It’s our fault.”</vt:lpstr>
      <vt:lpstr>“OK. It’s our fault.”</vt:lpstr>
      <vt:lpstr>“OK. It’s our fault.”</vt:lpstr>
      <vt:lpstr>“OK. It’s our fault.”</vt:lpstr>
      <vt:lpstr>“OK. It’s our fault.”</vt:lpstr>
      <vt:lpstr>“OK. It’s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56</cp:revision>
  <dcterms:created xsi:type="dcterms:W3CDTF">2019-03-15T17:24:13Z</dcterms:created>
  <dcterms:modified xsi:type="dcterms:W3CDTF">2019-09-21T12:06:20Z</dcterms:modified>
</cp:coreProperties>
</file>